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56" r:id="rId5"/>
    <p:sldId id="259" r:id="rId6"/>
    <p:sldId id="263" r:id="rId7"/>
    <p:sldId id="257" r:id="rId8"/>
    <p:sldId id="261" r:id="rId9"/>
    <p:sldId id="265" r:id="rId10"/>
    <p:sldId id="262" r:id="rId11"/>
    <p:sldId id="258" r:id="rId12"/>
    <p:sldId id="264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3C21DC-D084-43A1-8216-0D5F87EADD15}" v="232" dt="2023-03-14T08:12:13.784"/>
    <p1510:client id="{483B58FB-AF67-4703-BD87-6830A7F62AA3}" v="986" dt="2023-03-14T08:13:00.239"/>
    <p1510:client id="{48FD4C2A-5353-48A7-B9FB-ED2F51687B42}" v="23" dt="2023-03-14T08:12:09.065"/>
    <p1510:client id="{A870C2CA-95AD-46BC-ACEC-91C375D666CA}" v="254" dt="2023-03-14T07:54:55.075"/>
    <p1510:client id="{B595585E-5FA3-4C47-9763-037828B32B1A}" v="189" dt="2023-03-14T07:51:15.844"/>
    <p1510:client id="{CA3BEBB1-14D4-407C-AC00-D016FD8BDC87}" v="14" dt="2023-03-14T07:57:10.727"/>
    <p1510:client id="{F8C47C33-2550-4F49-A768-FBD98C70444D}" v="76" dt="2023-03-14T07:37:08.5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672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079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1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585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9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419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4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90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679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26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190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6700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5" descr="Ein Bild, das Gelände, draußen, Person, Druckanzug enthält.&#10;&#10;Beschreibung automatisch generiert.">
            <a:extLst>
              <a:ext uri="{FF2B5EF4-FFF2-40B4-BE49-F238E27FC236}">
                <a16:creationId xmlns:a16="http://schemas.microsoft.com/office/drawing/2014/main" id="{4E142AC7-0D03-BC15-3A0D-E42B47363E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46" r="2808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300165-3CC5-982D-E27A-1E002ACE8A36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Mondlandung</a:t>
            </a: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3C5E953-CD76-7F88-294A-0F18463DD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de-DE" sz="5400">
                <a:cs typeface="Calibri Light"/>
              </a:rPr>
              <a:t>Mondlandung</a:t>
            </a:r>
            <a:endParaRPr lang="de-DE" sz="5400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8C03C8-DECB-8F59-DA44-B96453A2E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225" y="2872899"/>
            <a:ext cx="5003477" cy="332066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de-DE" sz="2200" dirty="0">
                <a:ea typeface="+mn-lt"/>
                <a:cs typeface="+mn-lt"/>
              </a:rPr>
              <a:t>Seit den 1950er-Jahren kam es zwischen den USA und der Sowjetunion zum sogenannten Wettlauf ins All</a:t>
            </a:r>
            <a:r>
              <a:rPr lang="de-DE" sz="2200" dirty="0" smtClean="0">
                <a:ea typeface="+mn-lt"/>
                <a:cs typeface="+mn-lt"/>
              </a:rPr>
              <a:t>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de-DE" sz="2200" dirty="0">
                <a:ea typeface="+mn-lt"/>
                <a:cs typeface="+mn-lt"/>
              </a:rPr>
              <a:t>Am 21. Juli 1969 betrat Neil Armstrong als erster Mensch den Mond</a:t>
            </a:r>
            <a:r>
              <a:rPr lang="de-DE" sz="2200" dirty="0" smtClean="0">
                <a:ea typeface="+mn-lt"/>
                <a:cs typeface="+mn-lt"/>
              </a:rPr>
              <a:t>.</a:t>
            </a:r>
            <a:endParaRPr lang="de-DE" sz="2200" dirty="0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de-DE" sz="2200" dirty="0" smtClean="0">
                <a:ea typeface="+mn-lt"/>
                <a:cs typeface="+mn-lt"/>
              </a:rPr>
              <a:t>Er</a:t>
            </a:r>
            <a:r>
              <a:rPr lang="de-DE" sz="2200" dirty="0">
                <a:ea typeface="+mn-lt"/>
                <a:cs typeface="+mn-lt"/>
              </a:rPr>
              <a:t> war ein US-amerikanischer Testpilot und Astronaut.</a:t>
            </a:r>
            <a:endParaRPr lang="en-US" sz="2200" dirty="0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de-DE" sz="2200" dirty="0">
                <a:ea typeface="+mn-lt"/>
                <a:cs typeface="+mn-lt"/>
              </a:rPr>
              <a:t>Er war Kommandant von Apollo 11</a:t>
            </a:r>
            <a:r>
              <a:rPr lang="de-DE" sz="2200" dirty="0" smtClean="0">
                <a:ea typeface="+mn-lt"/>
                <a:cs typeface="+mn-lt"/>
              </a:rPr>
              <a:t>.</a:t>
            </a:r>
            <a:endParaRPr lang="en-US" sz="2200" dirty="0">
              <a:ea typeface="+mn-lt"/>
              <a:cs typeface="+mn-lt"/>
            </a:endParaRPr>
          </a:p>
        </p:txBody>
      </p:sp>
      <p:pic>
        <p:nvPicPr>
          <p:cNvPr id="4" name="Grafik 4" descr="Ein Bild, das Person enthält.&#10;&#10;Beschreibung automatisch generiert.">
            <a:extLst>
              <a:ext uri="{FF2B5EF4-FFF2-40B4-BE49-F238E27FC236}">
                <a16:creationId xmlns:a16="http://schemas.microsoft.com/office/drawing/2014/main" id="{5EE135C7-8F1E-9164-7C93-01941DFDD0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024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50089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E7B4DE-DC8F-8402-246B-08E579E26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90" y="640080"/>
            <a:ext cx="5095979" cy="1481328"/>
          </a:xfrm>
        </p:spPr>
        <p:txBody>
          <a:bodyPr anchor="b">
            <a:normAutofit/>
          </a:bodyPr>
          <a:lstStyle/>
          <a:p>
            <a:r>
              <a:rPr lang="en-US" sz="2400" b="1">
                <a:ea typeface="Calibri Light"/>
                <a:cs typeface="Calibri Light"/>
              </a:rPr>
              <a:t>Warum gerade dieses Bild ausgesucht?</a:t>
            </a:r>
            <a:endParaRPr lang="de-DE" sz="2400"/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8C2B2C-5DA4-B610-D0B5-71087EFE3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ea typeface="Calibri" panose="020F0502020204030204"/>
                <a:cs typeface="Calibri" panose="020F0502020204030204"/>
              </a:rPr>
              <a:t>Weil das </a:t>
            </a:r>
            <a:r>
              <a:rPr lang="en-US" sz="2400" dirty="0" err="1">
                <a:ea typeface="Calibri" panose="020F0502020204030204"/>
                <a:cs typeface="Calibri" panose="020F0502020204030204"/>
              </a:rPr>
              <a:t>ein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 </a:t>
            </a:r>
            <a:r>
              <a:rPr lang="en-US" sz="2400" dirty="0" err="1">
                <a:ea typeface="Calibri" panose="020F0502020204030204"/>
                <a:cs typeface="Calibri" panose="020F0502020204030204"/>
              </a:rPr>
              <a:t>großes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 </a:t>
            </a:r>
            <a:r>
              <a:rPr lang="en-US" sz="2400" dirty="0" err="1">
                <a:ea typeface="Calibri" panose="020F0502020204030204"/>
                <a:cs typeface="Calibri" panose="020F0502020204030204"/>
              </a:rPr>
              <a:t>Zeichen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 </a:t>
            </a:r>
            <a:r>
              <a:rPr lang="en-US" sz="2400" dirty="0" err="1">
                <a:ea typeface="Calibri" panose="020F0502020204030204"/>
                <a:cs typeface="Calibri" panose="020F0502020204030204"/>
              </a:rPr>
              <a:t>ist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, </a:t>
            </a:r>
            <a:r>
              <a:rPr lang="en-US" sz="2400" dirty="0" err="1">
                <a:ea typeface="Calibri" panose="020F0502020204030204"/>
                <a:cs typeface="Calibri" panose="020F0502020204030204"/>
              </a:rPr>
              <a:t>dass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 der Mensch </a:t>
            </a:r>
            <a:r>
              <a:rPr lang="en-US" sz="2400" dirty="0" err="1">
                <a:ea typeface="Calibri" panose="020F0502020204030204"/>
                <a:cs typeface="Calibri" panose="020F0502020204030204"/>
              </a:rPr>
              <a:t>Vieles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 </a:t>
            </a:r>
            <a:r>
              <a:rPr lang="en-US" sz="2400" dirty="0" err="1">
                <a:ea typeface="Calibri" panose="020F0502020204030204"/>
                <a:cs typeface="Calibri" panose="020F0502020204030204"/>
              </a:rPr>
              <a:t>erreichen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 </a:t>
            </a:r>
            <a:r>
              <a:rPr lang="en-US" sz="2400" dirty="0" err="1">
                <a:ea typeface="Calibri" panose="020F0502020204030204"/>
                <a:cs typeface="Calibri" panose="020F0502020204030204"/>
              </a:rPr>
              <a:t>kann</a:t>
            </a:r>
            <a:r>
              <a:rPr lang="en-US" sz="2400" dirty="0">
                <a:ea typeface="Calibri" panose="020F0502020204030204"/>
                <a:cs typeface="Calibri" panose="020F0502020204030204"/>
              </a:rPr>
              <a:t>...</a:t>
            </a:r>
            <a:endParaRPr lang="de-DE" sz="2400" dirty="0"/>
          </a:p>
        </p:txBody>
      </p:sp>
      <p:pic>
        <p:nvPicPr>
          <p:cNvPr id="5" name="Grafik 3" descr="Ein Bild, das Text enthält.&#10;&#10;Beschreibung automatisch generiert.">
            <a:extLst>
              <a:ext uri="{FF2B5EF4-FFF2-40B4-BE49-F238E27FC236}">
                <a16:creationId xmlns:a16="http://schemas.microsoft.com/office/drawing/2014/main" id="{1C2D99AE-AB31-4AFE-C6E7-5A669726DB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"/>
          <a:stretch/>
        </p:blipFill>
        <p:spPr>
          <a:xfrm>
            <a:off x="6099048" y="707759"/>
            <a:ext cx="5458968" cy="544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702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fik 23" descr="Ein Bild, das Himmel enthält.&#10;&#10;Beschreibung automatisch generiert.">
            <a:extLst>
              <a:ext uri="{FF2B5EF4-FFF2-40B4-BE49-F238E27FC236}">
                <a16:creationId xmlns:a16="http://schemas.microsoft.com/office/drawing/2014/main" id="{96FD060C-C508-03ED-E5DC-05E399995F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47" r="9089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E746ED65-2157-D575-E5F7-216165E636E4}"/>
              </a:ext>
            </a:extLst>
          </p:cNvPr>
          <p:cNvSpPr txBox="1">
            <a:spLocks/>
          </p:cNvSpPr>
          <p:nvPr/>
        </p:nvSpPr>
        <p:spPr>
          <a:xfrm>
            <a:off x="477980" y="3636469"/>
            <a:ext cx="3577662" cy="805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4800" err="1">
                <a:latin typeface="+mn-lt"/>
                <a:ea typeface="+mn-ea"/>
                <a:cs typeface="+mn-cs"/>
              </a:rPr>
              <a:t>Marsmobil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itel 1">
            <a:extLst>
              <a:ext uri="{FF2B5EF4-FFF2-40B4-BE49-F238E27FC236}">
                <a16:creationId xmlns:a16="http://schemas.microsoft.com/office/drawing/2014/main" id="{9DE3DA41-7CF0-A6A1-757A-AD84E02C9D0C}"/>
              </a:ext>
            </a:extLst>
          </p:cNvPr>
          <p:cNvSpPr txBox="1">
            <a:spLocks/>
          </p:cNvSpPr>
          <p:nvPr/>
        </p:nvSpPr>
        <p:spPr>
          <a:xfrm>
            <a:off x="477979" y="4570997"/>
            <a:ext cx="3577662" cy="8055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400" i="1">
                <a:latin typeface="+mn-lt"/>
                <a:ea typeface="+mn-ea"/>
                <a:cs typeface="+mn-cs"/>
              </a:rPr>
              <a:t>04.Dezember 1996</a:t>
            </a:r>
            <a:endParaRPr lang="en-US" sz="2400" i="1">
              <a:latin typeface="+mn-lt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63787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6A60E-189D-EE62-1720-92491A8E4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Marsmobil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B05B9A-BD49-0664-FA57-141A08506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702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de-DE" sz="2400" i="1">
                <a:ea typeface="+mn-lt"/>
                <a:cs typeface="+mn-lt"/>
              </a:rPr>
              <a:t>“Die atemberaubende Präzision dieser Landung machte die Leistungsfähigkeit unbemannter Forschung wieder einmal eindrucksvoll erkennbar"</a:t>
            </a:r>
          </a:p>
          <a:p>
            <a:pPr marL="0" indent="0" algn="ctr">
              <a:buNone/>
            </a:pPr>
            <a:endParaRPr lang="de-DE" sz="2000" i="1">
              <a:latin typeface="Calibri Light"/>
              <a:ea typeface="+mn-lt"/>
              <a:cs typeface="+mn-lt"/>
            </a:endParaRP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de-DE" sz="2000">
                <a:latin typeface="Calibri Light"/>
                <a:ea typeface="+mn-lt"/>
                <a:cs typeface="+mn-lt"/>
              </a:rPr>
              <a:t>Ein Marsmobil ist ein </a:t>
            </a:r>
            <a:r>
              <a:rPr lang="de-DE" sz="2000" u="sng">
                <a:latin typeface="Calibri Light"/>
                <a:ea typeface="+mn-lt"/>
                <a:cs typeface="+mn-lt"/>
              </a:rPr>
              <a:t>ferngesteuertes Fahrzeug für die Marsforschung</a:t>
            </a:r>
            <a:r>
              <a:rPr lang="de-DE" sz="2000">
                <a:latin typeface="Calibri Light"/>
                <a:ea typeface="+mn-lt"/>
                <a:cs typeface="+mn-lt"/>
              </a:rPr>
              <a:t>, welches mit verschiedenen Messgeräten und Werkzeugen ausgestattet ist</a:t>
            </a: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de-DE" sz="2000">
                <a:latin typeface="Calibri Light"/>
                <a:ea typeface="+mn-lt"/>
                <a:cs typeface="+mn-lt"/>
              </a:rPr>
              <a:t>Vorab gab es fehlgeschlagene Versuche am. Das Mobil stürzte auf die Mars-Oberfläche. Eine weitere Landung glückte, jedoch brach der Funkkontakt nach wenigen Sekunden ab, so dass auch hier der Roboter nicht zum Einsatz kam</a:t>
            </a:r>
          </a:p>
          <a:p>
            <a:pPr marL="342900" indent="-342900">
              <a:buFont typeface="Wingdings" panose="020B0604020202020204" pitchFamily="34" charset="0"/>
              <a:buChar char="Ø"/>
            </a:pPr>
            <a:endParaRPr lang="de-DE" sz="2400" i="1">
              <a:ea typeface="+mn-lt"/>
              <a:cs typeface="+mn-lt"/>
            </a:endParaRP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de-DE" sz="2400" i="1">
                <a:ea typeface="+mn-lt"/>
                <a:cs typeface="+mn-lt"/>
              </a:rPr>
              <a:t>Sojourner, war der</a:t>
            </a:r>
            <a:r>
              <a:rPr lang="de-DE" sz="2400" i="1" u="sng">
                <a:ea typeface="+mn-lt"/>
                <a:cs typeface="+mn-lt"/>
              </a:rPr>
              <a:t> erste erfolgreiche Mars-Rover</a:t>
            </a:r>
            <a:r>
              <a:rPr lang="de-DE" sz="2400" i="1">
                <a:ea typeface="+mn-lt"/>
                <a:cs typeface="+mn-lt"/>
              </a:rPr>
              <a:t> und arbeitete im Rahmen des NASA-Programms Mars Pathfinder</a:t>
            </a:r>
            <a:endParaRPr lang="de-DE"/>
          </a:p>
          <a:p>
            <a:pPr marL="0" indent="0">
              <a:buNone/>
            </a:pPr>
            <a:r>
              <a:rPr lang="de-DE" sz="2400" i="1">
                <a:ea typeface="+mn-lt"/>
                <a:cs typeface="+mn-lt"/>
              </a:rPr>
              <a:t>      </a:t>
            </a:r>
          </a:p>
          <a:p>
            <a:pPr marL="0" indent="0" algn="ctr">
              <a:buNone/>
            </a:pPr>
            <a:endParaRPr lang="de-DE" sz="2400" i="1">
              <a:ea typeface="+mn-lt"/>
              <a:cs typeface="+mn-lt"/>
            </a:endParaRPr>
          </a:p>
          <a:p>
            <a:pPr marL="0" indent="0" algn="ctr">
              <a:buNone/>
            </a:pPr>
            <a:endParaRPr lang="de-DE" sz="2400" i="1">
              <a:ea typeface="+mn-lt"/>
              <a:cs typeface="+mn-lt"/>
            </a:endParaRPr>
          </a:p>
          <a:p>
            <a:pPr marL="0" indent="0" algn="ctr">
              <a:buNone/>
            </a:pPr>
            <a:endParaRPr lang="de-DE" sz="2400" i="1">
              <a:ea typeface="+mn-lt"/>
              <a:cs typeface="+mn-lt"/>
            </a:endParaRPr>
          </a:p>
          <a:p>
            <a:pPr marL="0" indent="0" algn="ctr">
              <a:buNone/>
            </a:pPr>
            <a:endParaRPr lang="de-DE" sz="2400" i="1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5680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4" descr="Ein Bild, das Natur enthält.&#10;&#10;Beschreibung automatisch generiert.">
            <a:extLst>
              <a:ext uri="{FF2B5EF4-FFF2-40B4-BE49-F238E27FC236}">
                <a16:creationId xmlns:a16="http://schemas.microsoft.com/office/drawing/2014/main" id="{6D1EB81C-3260-9170-E19D-BBD7CA24FF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686A60E-189D-EE62-1720-92491A8E4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FFFFFF"/>
                </a:solidFill>
                <a:cs typeface="Calibri Light"/>
              </a:rPr>
              <a:t>Marsmobil</a:t>
            </a:r>
            <a:endParaRPr lang="de-DE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B05B9A-BD49-0664-FA57-141A08506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Wingdings" panose="020B0604020202020204" pitchFamily="34" charset="0"/>
              <a:buChar char="Ø"/>
            </a:pPr>
            <a:r>
              <a:rPr lang="de-DE" sz="2400">
                <a:solidFill>
                  <a:srgbClr val="FFFFFF"/>
                </a:solidFill>
                <a:ea typeface="+mn-lt"/>
                <a:cs typeface="+mn-lt"/>
              </a:rPr>
              <a:t>Der Mars hat eine feste Oberfläche</a:t>
            </a: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de-DE" sz="2400">
                <a:solidFill>
                  <a:srgbClr val="FFFFFF"/>
                </a:solidFill>
                <a:latin typeface="Calibri" panose="020F0502020204030204"/>
                <a:ea typeface="+mn-lt"/>
                <a:cs typeface="+mn-lt"/>
              </a:rPr>
              <a:t>Der rote Planet hat durch die Schwerkraft eine annähernde Kugelform erhalten</a:t>
            </a: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de-DE" sz="2400">
                <a:solidFill>
                  <a:srgbClr val="FFFFFF"/>
                </a:solidFill>
                <a:latin typeface="Calibri" panose="020F0502020204030204"/>
                <a:ea typeface="+mn-lt"/>
                <a:cs typeface="+mn-lt"/>
              </a:rPr>
              <a:t>Der Mars besteht im Wesentlichen aus Stein</a:t>
            </a:r>
          </a:p>
          <a:p>
            <a:pPr marL="342900" indent="-342900">
              <a:buFont typeface="Wingdings" panose="020B0604020202020204" pitchFamily="34" charset="0"/>
              <a:buChar char="Ø"/>
            </a:pPr>
            <a:endParaRPr lang="de-DE">
              <a:solidFill>
                <a:srgbClr val="FFFFFF"/>
              </a:solidFill>
              <a:latin typeface="Calibri Light"/>
              <a:ea typeface="+mn-lt"/>
              <a:cs typeface="+mn-lt"/>
            </a:endParaRPr>
          </a:p>
          <a:p>
            <a:pPr marL="0" indent="0">
              <a:buNone/>
            </a:pPr>
            <a:r>
              <a:rPr lang="de-DE" i="1">
                <a:solidFill>
                  <a:srgbClr val="FFFFFF"/>
                </a:solidFill>
                <a:ea typeface="+mn-lt"/>
                <a:cs typeface="+mn-lt"/>
              </a:rPr>
              <a:t>      </a:t>
            </a:r>
          </a:p>
          <a:p>
            <a:pPr marL="0" indent="0">
              <a:buNone/>
            </a:pPr>
            <a:endParaRPr lang="de-DE" i="1">
              <a:solidFill>
                <a:srgbClr val="FFFFFF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de-DE" i="1">
              <a:solidFill>
                <a:srgbClr val="FFFFFF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de-DE" i="1">
              <a:solidFill>
                <a:srgbClr val="FFFFFF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de-DE" i="1">
              <a:solidFill>
                <a:srgbClr val="FFFFFF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5298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6A60E-189D-EE62-1720-92491A8E4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Marsmobil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B05B9A-BD49-0664-FA57-141A08506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endParaRPr lang="de-DE" sz="2400" i="1">
              <a:ea typeface="+mn-lt"/>
              <a:cs typeface="+mn-lt"/>
            </a:endParaRPr>
          </a:p>
          <a:p>
            <a:pPr marL="0" indent="0" algn="ctr">
              <a:buNone/>
            </a:pPr>
            <a:endParaRPr lang="de-DE" sz="2400" i="1">
              <a:ea typeface="+mn-lt"/>
              <a:cs typeface="+mn-lt"/>
            </a:endParaRPr>
          </a:p>
          <a:p>
            <a:pPr marL="0" indent="0" algn="ctr">
              <a:buNone/>
            </a:pPr>
            <a:endParaRPr lang="de-DE" sz="2400" i="1">
              <a:ea typeface="+mn-lt"/>
              <a:cs typeface="+mn-lt"/>
            </a:endParaRPr>
          </a:p>
          <a:p>
            <a:pPr marL="0" indent="0">
              <a:buNone/>
            </a:pPr>
            <a:r>
              <a:rPr lang="de-DE" sz="2400" i="1">
                <a:ea typeface="+mn-lt"/>
                <a:cs typeface="+mn-lt"/>
              </a:rPr>
              <a:t>Die Landung ist zeitgleich ein Beginn der direkten Erforschung eines Planeten unseres Sonnensystems. Das war eine außerordentliche wissenschaftlich-technische Leistung, die uns der Beantwortung der Frage nach Leben außerhalb der Erde näherbringt</a:t>
            </a:r>
          </a:p>
        </p:txBody>
      </p:sp>
    </p:spTree>
    <p:extLst>
      <p:ext uri="{BB962C8B-B14F-4D97-AF65-F5344CB8AC3E}">
        <p14:creationId xmlns:p14="http://schemas.microsoft.com/office/powerpoint/2010/main" val="813912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DFEB8A-A66A-8E1C-DD3D-94EF3D3A9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22" y="324812"/>
            <a:ext cx="8139638" cy="7432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latin typeface="Mystical Woods Rough Script"/>
              </a:rPr>
              <a:t>E.T. - Der </a:t>
            </a:r>
            <a:r>
              <a:rPr lang="en-US" sz="4000" err="1">
                <a:latin typeface="Mystical Woods Rough Script"/>
              </a:rPr>
              <a:t>Außerirdische</a:t>
            </a:r>
            <a:endParaRPr lang="en-US" sz="4000">
              <a:latin typeface="Mystical Woods Rough Script"/>
              <a:cs typeface="Calibri Light"/>
            </a:endParaRPr>
          </a:p>
        </p:txBody>
      </p:sp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FDE43302-816D-A912-48E8-0704B13857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556" b="73"/>
          <a:stretch/>
        </p:blipFill>
        <p:spPr>
          <a:xfrm>
            <a:off x="6312342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787D7DA-A7EA-E59B-1340-64856E575233}"/>
              </a:ext>
            </a:extLst>
          </p:cNvPr>
          <p:cNvSpPr txBox="1"/>
          <p:nvPr/>
        </p:nvSpPr>
        <p:spPr>
          <a:xfrm>
            <a:off x="436418" y="1918854"/>
            <a:ext cx="543098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ea typeface="+mn-lt"/>
                <a:cs typeface="+mn-lt"/>
              </a:rPr>
              <a:t>Ein Außerirdischer wird auf der Erde zurückgelassen und wird von einem Jungen vor Wissenschaftlern und der Regierung versteckt</a:t>
            </a:r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9BD5290-C336-A954-E507-27B4E320D5A2}"/>
              </a:ext>
            </a:extLst>
          </p:cNvPr>
          <p:cNvSpPr txBox="1"/>
          <p:nvPr/>
        </p:nvSpPr>
        <p:spPr>
          <a:xfrm>
            <a:off x="204400" y="3116513"/>
            <a:ext cx="491143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de-DE">
                <a:cs typeface="Calibri"/>
              </a:rPr>
              <a:t>11. Juni 1982 erschien / 2002 Neuauffassung</a:t>
            </a:r>
            <a:endParaRPr lang="de-DE"/>
          </a:p>
          <a:p>
            <a:pPr marL="285750" indent="-285750">
              <a:buFont typeface="Calibri"/>
              <a:buChar char="-"/>
            </a:pPr>
            <a:r>
              <a:rPr lang="de-DE">
                <a:ea typeface="+mn-lt"/>
                <a:cs typeface="+mn-lt"/>
              </a:rPr>
              <a:t>Der Film gewann 4 Oscars</a:t>
            </a:r>
          </a:p>
          <a:p>
            <a:pPr marL="285750" indent="-285750">
              <a:buFont typeface="Calibri"/>
              <a:buChar char="-"/>
            </a:pPr>
            <a:endParaRPr lang="de-DE">
              <a:cs typeface="Calibri" panose="020F0502020204030204"/>
            </a:endParaRPr>
          </a:p>
          <a:p>
            <a:endParaRPr lang="de-DE">
              <a:cs typeface="Calibri" panose="020F0502020204030204"/>
            </a:endParaRPr>
          </a:p>
        </p:txBody>
      </p:sp>
      <p:pic>
        <p:nvPicPr>
          <p:cNvPr id="3" name="Grafik 6" descr="Ein Bild, das Text, Fernsehen, Monitor, Im Haus enthält.&#10;&#10;Beschreibung automatisch generiert.">
            <a:extLst>
              <a:ext uri="{FF2B5EF4-FFF2-40B4-BE49-F238E27FC236}">
                <a16:creationId xmlns:a16="http://schemas.microsoft.com/office/drawing/2014/main" id="{8BC37DB2-4388-FCAA-1534-66C7DB510F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2" r="-453" b="30964"/>
          <a:stretch/>
        </p:blipFill>
        <p:spPr>
          <a:xfrm>
            <a:off x="523287" y="4136964"/>
            <a:ext cx="4454473" cy="251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71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1DB2AB1D-31B5-9373-94D3-1F8642FAC6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8AAB408-B761-D550-2C88-E60D77897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>
                <a:solidFill>
                  <a:srgbClr val="FFFFFF"/>
                </a:solidFill>
                <a:ea typeface="+mj-lt"/>
                <a:cs typeface="+mj-lt"/>
              </a:rPr>
              <a:t>Was ist der Zusammenhang zwischen den Bildern? </a:t>
            </a:r>
            <a:endParaRPr lang="de-DE">
              <a:solidFill>
                <a:srgbClr val="FFFFFF"/>
              </a:solidFill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BCD861-E1F1-BC29-A854-871D4E26B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rgbClr val="FFFFFF"/>
                </a:solidFill>
                <a:cs typeface="Calibri"/>
              </a:rPr>
              <a:t>Mars und Mond sind Planeten des Sonnensystems</a:t>
            </a:r>
          </a:p>
          <a:p>
            <a:r>
              <a:rPr lang="de-DE">
                <a:solidFill>
                  <a:srgbClr val="FFFFFF"/>
                </a:solidFill>
                <a:cs typeface="Calibri"/>
              </a:rPr>
              <a:t>Bei E.T. wird versucht mit einem Sender Verbindung  zum Weltall aufzubauen zum Heimatplaneten des Aliens</a:t>
            </a:r>
          </a:p>
        </p:txBody>
      </p:sp>
    </p:spTree>
    <p:extLst>
      <p:ext uri="{BB962C8B-B14F-4D97-AF65-F5344CB8AC3E}">
        <p14:creationId xmlns:p14="http://schemas.microsoft.com/office/powerpoint/2010/main" val="388312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731E834E6F9E4D8C18259C438C442D" ma:contentTypeVersion="2" ma:contentTypeDescription="Create a new document." ma:contentTypeScope="" ma:versionID="c9275b6d18b39b84326d61a75b189186">
  <xsd:schema xmlns:xsd="http://www.w3.org/2001/XMLSchema" xmlns:xs="http://www.w3.org/2001/XMLSchema" xmlns:p="http://schemas.microsoft.com/office/2006/metadata/properties" xmlns:ns2="d5b3adc6-9bf0-4af7-8be3-7d9994603bf6" targetNamespace="http://schemas.microsoft.com/office/2006/metadata/properties" ma:root="true" ma:fieldsID="df4d8cc5119233e7747cb8d75df1dc5a" ns2:_="">
    <xsd:import namespace="d5b3adc6-9bf0-4af7-8be3-7d9994603bf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b3adc6-9bf0-4af7-8be3-7d9994603b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9F612D-FF28-4295-92C2-13CA17E9D8A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F46A745-9F7D-4618-9CD2-C924C8D10E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09A8F6-A4A9-4E8F-9A89-EA1392562CD6}">
  <ds:schemaRefs>
    <ds:schemaRef ds:uri="d5b3adc6-9bf0-4af7-8be3-7d9994603bf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323</Words>
  <Application>Microsoft Office PowerPoint</Application>
  <PresentationFormat>Breitbild</PresentationFormat>
  <Paragraphs>40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Mystical Woods Rough Script</vt:lpstr>
      <vt:lpstr>Wingdings</vt:lpstr>
      <vt:lpstr>Office Theme</vt:lpstr>
      <vt:lpstr>PowerPoint-Präsentation</vt:lpstr>
      <vt:lpstr>Mondlandung</vt:lpstr>
      <vt:lpstr>Warum gerade dieses Bild ausgesucht?</vt:lpstr>
      <vt:lpstr>PowerPoint-Präsentation</vt:lpstr>
      <vt:lpstr>Marsmobil</vt:lpstr>
      <vt:lpstr>Marsmobil</vt:lpstr>
      <vt:lpstr>Marsmobil</vt:lpstr>
      <vt:lpstr>E.T. - Der Außerirdische</vt:lpstr>
      <vt:lpstr>Was ist der Zusammenhang zwischen den Bildern?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Osman, Hesham Mohamed Awadalla (096)</cp:lastModifiedBy>
  <cp:revision>30</cp:revision>
  <dcterms:created xsi:type="dcterms:W3CDTF">2023-03-14T07:27:26Z</dcterms:created>
  <dcterms:modified xsi:type="dcterms:W3CDTF">2023-03-14T08:24:47Z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0x01010022731E834E6F9E4D8C18259C438C442D</vt:lpwstr>
  </property>
</Properties>
</file>

<file path=docProps/thumbnail.jpeg>
</file>